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1"/>
  </p:notesMasterIdLst>
  <p:sldIdLst>
    <p:sldId id="256" r:id="rId2"/>
    <p:sldId id="257" r:id="rId3"/>
    <p:sldId id="258" r:id="rId4"/>
    <p:sldId id="264" r:id="rId5"/>
    <p:sldId id="263" r:id="rId6"/>
    <p:sldId id="266" r:id="rId7"/>
    <p:sldId id="260"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1C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5" autoAdjust="0"/>
    <p:restoredTop sz="94660"/>
  </p:normalViewPr>
  <p:slideViewPr>
    <p:cSldViewPr snapToGrid="0">
      <p:cViewPr varScale="1">
        <p:scale>
          <a:sx n="78" d="100"/>
          <a:sy n="78" d="100"/>
        </p:scale>
        <p:origin x="88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2A902-012B-4499-9193-792D7097FF33}" type="datetimeFigureOut">
              <a:rPr lang="en-AU" smtClean="0"/>
              <a:t>26/09/2025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AE96C-AFAB-4067-AF84-814A4C04F3DF}" type="slidenum">
              <a:rPr lang="en-AU" smtClean="0"/>
              <a:t>‹#›</a:t>
            </a:fld>
            <a:endParaRPr lang="en-AU"/>
          </a:p>
        </p:txBody>
      </p:sp>
    </p:spTree>
    <p:extLst>
      <p:ext uri="{BB962C8B-B14F-4D97-AF65-F5344CB8AC3E}">
        <p14:creationId xmlns:p14="http://schemas.microsoft.com/office/powerpoint/2010/main" val="2754692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9AAE96C-AFAB-4067-AF84-814A4C04F3DF}" type="slidenum">
              <a:rPr lang="en-AU" smtClean="0"/>
              <a:t>1</a:t>
            </a:fld>
            <a:endParaRPr lang="en-AU"/>
          </a:p>
        </p:txBody>
      </p:sp>
    </p:spTree>
    <p:extLst>
      <p:ext uri="{BB962C8B-B14F-4D97-AF65-F5344CB8AC3E}">
        <p14:creationId xmlns:p14="http://schemas.microsoft.com/office/powerpoint/2010/main" val="1410039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9/26/2025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44813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9/26/2025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8555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9/26/2025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3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9/26/2025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5822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9/26/2025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217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9/26/2025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91445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9/26/2025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62730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9/26/2025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93585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9/26/2025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9566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9/26/2025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7265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9/26/2025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6412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9/26/2025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07656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0" r:id="rId6"/>
    <p:sldLayoutId id="2147483686" r:id="rId7"/>
    <p:sldLayoutId id="2147483687" r:id="rId8"/>
    <p:sldLayoutId id="2147483688" r:id="rId9"/>
    <p:sldLayoutId id="2147483689" r:id="rId10"/>
    <p:sldLayoutId id="214748369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swirls of paint&#10;&#10;AI-generated content may be incorrect.">
            <a:extLst>
              <a:ext uri="{FF2B5EF4-FFF2-40B4-BE49-F238E27FC236}">
                <a16:creationId xmlns:a16="http://schemas.microsoft.com/office/drawing/2014/main" id="{70D93D86-D67F-6A56-A033-CD7C015C4585}"/>
              </a:ext>
            </a:extLst>
          </p:cNvPr>
          <p:cNvPicPr>
            <a:picLocks noChangeAspect="1"/>
          </p:cNvPicPr>
          <p:nvPr/>
        </p:nvPicPr>
        <p:blipFill>
          <a:blip r:embed="rId3"/>
          <a:srcRect l="9091" t="7067" b="15454"/>
          <a:stretch>
            <a:fillRect/>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57F88A-AF68-E072-D070-D38A7BFD2E64}"/>
              </a:ext>
            </a:extLst>
          </p:cNvPr>
          <p:cNvSpPr>
            <a:spLocks noGrp="1"/>
          </p:cNvSpPr>
          <p:nvPr>
            <p:ph type="ctrTitle"/>
          </p:nvPr>
        </p:nvSpPr>
        <p:spPr>
          <a:xfrm>
            <a:off x="6638061" y="914400"/>
            <a:ext cx="4892948" cy="3427867"/>
          </a:xfrm>
        </p:spPr>
        <p:txBody>
          <a:bodyPr anchor="t">
            <a:normAutofit/>
          </a:bodyPr>
          <a:lstStyle/>
          <a:p>
            <a:pPr algn="r"/>
            <a:r>
              <a:rPr lang="en-AU">
                <a:solidFill>
                  <a:srgbClr val="FFFFFF"/>
                </a:solidFill>
              </a:rPr>
              <a:t>Education and Edtech</a:t>
            </a:r>
          </a:p>
        </p:txBody>
      </p:sp>
      <p:sp>
        <p:nvSpPr>
          <p:cNvPr id="3" name="Subtitle 2">
            <a:extLst>
              <a:ext uri="{FF2B5EF4-FFF2-40B4-BE49-F238E27FC236}">
                <a16:creationId xmlns:a16="http://schemas.microsoft.com/office/drawing/2014/main" id="{371A5B41-B7B0-B420-5340-8672D33CFF12}"/>
              </a:ext>
            </a:extLst>
          </p:cNvPr>
          <p:cNvSpPr>
            <a:spLocks noGrp="1"/>
          </p:cNvSpPr>
          <p:nvPr>
            <p:ph type="subTitle" idx="1"/>
          </p:nvPr>
        </p:nvSpPr>
        <p:spPr>
          <a:xfrm>
            <a:off x="6589835" y="5253051"/>
            <a:ext cx="4941173" cy="812923"/>
          </a:xfrm>
        </p:spPr>
        <p:txBody>
          <a:bodyPr anchor="t">
            <a:normAutofit/>
          </a:bodyPr>
          <a:lstStyle/>
          <a:p>
            <a:pPr algn="r">
              <a:lnSpc>
                <a:spcPct val="120000"/>
              </a:lnSpc>
            </a:pPr>
            <a:r>
              <a:rPr lang="en-AU" sz="700" dirty="0">
                <a:solidFill>
                  <a:srgbClr val="FFFFFF"/>
                </a:solidFill>
              </a:rPr>
              <a:t>AI in the education field</a:t>
            </a:r>
          </a:p>
          <a:p>
            <a:pPr algn="r">
              <a:lnSpc>
                <a:spcPct val="120000"/>
              </a:lnSpc>
            </a:pPr>
            <a:endParaRPr lang="en-AU" sz="700" dirty="0">
              <a:solidFill>
                <a:srgbClr val="FFFFFF"/>
              </a:solidFill>
            </a:endParaRPr>
          </a:p>
          <a:p>
            <a:pPr algn="r">
              <a:lnSpc>
                <a:spcPct val="120000"/>
              </a:lnSpc>
            </a:pPr>
            <a:r>
              <a:rPr lang="en-AU" sz="700" dirty="0">
                <a:solidFill>
                  <a:srgbClr val="FFFFFF"/>
                </a:solidFill>
              </a:rPr>
              <a:t>By Armin Hamedian </a:t>
            </a:r>
          </a:p>
        </p:txBody>
      </p:sp>
      <p:cxnSp>
        <p:nvCxnSpPr>
          <p:cNvPr id="20" name="Straight Connector 19">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38375"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5303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13" name="Rectangle 12">
            <a:extLst>
              <a:ext uri="{FF2B5EF4-FFF2-40B4-BE49-F238E27FC236}">
                <a16:creationId xmlns:a16="http://schemas.microsoft.com/office/drawing/2014/main" id="{18EE42F0-2470-417A-8666-6E3266FEB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9671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6" name="Picture 5">
            <a:extLst>
              <a:ext uri="{FF2B5EF4-FFF2-40B4-BE49-F238E27FC236}">
                <a16:creationId xmlns:a16="http://schemas.microsoft.com/office/drawing/2014/main" id="{F13CC271-8C7A-83A1-5EB8-092471388921}"/>
              </a:ext>
            </a:extLst>
          </p:cNvPr>
          <p:cNvPicPr>
            <a:picLocks noChangeAspect="1"/>
          </p:cNvPicPr>
          <p:nvPr/>
        </p:nvPicPr>
        <p:blipFill>
          <a:blip r:embed="rId2">
            <a:alphaModFix amt="40000"/>
          </a:blip>
          <a:srcRect l="22864" r="21713" b="-1"/>
          <a:stretch>
            <a:fillRect/>
          </a:stretch>
        </p:blipFill>
        <p:spPr>
          <a:xfrm>
            <a:off x="2553" y="10"/>
            <a:ext cx="5694160" cy="6857990"/>
          </a:xfrm>
          <a:prstGeom prst="rect">
            <a:avLst/>
          </a:prstGeom>
        </p:spPr>
      </p:pic>
      <p:sp>
        <p:nvSpPr>
          <p:cNvPr id="2" name="Title 1">
            <a:extLst>
              <a:ext uri="{FF2B5EF4-FFF2-40B4-BE49-F238E27FC236}">
                <a16:creationId xmlns:a16="http://schemas.microsoft.com/office/drawing/2014/main" id="{C325730F-3EB9-2ACC-D792-760F59A6420D}"/>
              </a:ext>
            </a:extLst>
          </p:cNvPr>
          <p:cNvSpPr>
            <a:spLocks noGrp="1"/>
          </p:cNvSpPr>
          <p:nvPr>
            <p:ph type="title"/>
          </p:nvPr>
        </p:nvSpPr>
        <p:spPr>
          <a:xfrm>
            <a:off x="642520" y="1583827"/>
            <a:ext cx="4023360" cy="4111315"/>
          </a:xfrm>
        </p:spPr>
        <p:txBody>
          <a:bodyPr anchor="b">
            <a:normAutofit/>
          </a:bodyPr>
          <a:lstStyle/>
          <a:p>
            <a:r>
              <a:rPr lang="en-AU">
                <a:solidFill>
                  <a:srgbClr val="FFFFFF"/>
                </a:solidFill>
              </a:rPr>
              <a:t>Problem Statement</a:t>
            </a:r>
          </a:p>
        </p:txBody>
      </p:sp>
      <p:cxnSp>
        <p:nvCxnSpPr>
          <p:cNvPr id="15" name="Straight Connector 14">
            <a:extLst>
              <a:ext uri="{FF2B5EF4-FFF2-40B4-BE49-F238E27FC236}">
                <a16:creationId xmlns:a16="http://schemas.microsoft.com/office/drawing/2014/main" id="{B90DD1AA-9FC9-0AF2-B563-CA13C179FB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20" y="604092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E1B389-A84A-CF75-B872-9C350E9EAF3C}"/>
              </a:ext>
            </a:extLst>
          </p:cNvPr>
          <p:cNvSpPr>
            <a:spLocks noGrp="1"/>
          </p:cNvSpPr>
          <p:nvPr>
            <p:ph idx="1"/>
          </p:nvPr>
        </p:nvSpPr>
        <p:spPr>
          <a:xfrm>
            <a:off x="5967683" y="2084681"/>
            <a:ext cx="5953346" cy="2688637"/>
          </a:xfrm>
        </p:spPr>
        <p:txBody>
          <a:bodyPr>
            <a:normAutofit/>
          </a:bodyPr>
          <a:lstStyle/>
          <a:p>
            <a:r>
              <a:rPr lang="en-US" dirty="0"/>
              <a:t>Primary school teachers often spend an excessive amount of time on manual grading and administrative tasks such as uploading results into Compass and identifying student learning gaps. These repetitive processes reduce the time available for lesson planning and personalized teaching. </a:t>
            </a:r>
            <a:endParaRPr lang="en-AU" dirty="0"/>
          </a:p>
        </p:txBody>
      </p:sp>
    </p:spTree>
    <p:extLst>
      <p:ext uri="{BB962C8B-B14F-4D97-AF65-F5344CB8AC3E}">
        <p14:creationId xmlns:p14="http://schemas.microsoft.com/office/powerpoint/2010/main" val="3644412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1028" name="Picture 4" descr="How to Describe the “Solution” Your Organization Provides">
            <a:extLst>
              <a:ext uri="{FF2B5EF4-FFF2-40B4-BE49-F238E27FC236}">
                <a16:creationId xmlns:a16="http://schemas.microsoft.com/office/drawing/2014/main" id="{08FDA8AC-56BE-4C55-16CF-6CE094EBA1BC}"/>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l="21811" r="15889"/>
          <a:stretch>
            <a:fillRect/>
          </a:stretch>
        </p:blipFill>
        <p:spPr bwMode="auto">
          <a:xfrm>
            <a:off x="-4704" y="10"/>
            <a:ext cx="56967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1043">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375" y="-480370"/>
            <a:ext cx="4735963" cy="5696712"/>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FB33BFE9-F862-AE51-B389-8DFBDA64F65F}"/>
              </a:ext>
            </a:extLst>
          </p:cNvPr>
          <p:cNvSpPr>
            <a:spLocks noGrp="1"/>
          </p:cNvSpPr>
          <p:nvPr>
            <p:ph type="title"/>
          </p:nvPr>
        </p:nvSpPr>
        <p:spPr>
          <a:xfrm>
            <a:off x="642519" y="1371601"/>
            <a:ext cx="4023360" cy="2671482"/>
          </a:xfrm>
        </p:spPr>
        <p:txBody>
          <a:bodyPr>
            <a:normAutofit/>
          </a:bodyPr>
          <a:lstStyle/>
          <a:p>
            <a:r>
              <a:rPr lang="en-AU" dirty="0">
                <a:solidFill>
                  <a:srgbClr val="FFFFFF"/>
                </a:solidFill>
              </a:rPr>
              <a:t>AI - Solution</a:t>
            </a:r>
          </a:p>
        </p:txBody>
      </p:sp>
      <p:cxnSp>
        <p:nvCxnSpPr>
          <p:cNvPr id="1046" name="Straight Connector 1045">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18"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DEAB8F-6763-6153-E4CD-041218C6DA27}"/>
              </a:ext>
            </a:extLst>
          </p:cNvPr>
          <p:cNvSpPr>
            <a:spLocks noGrp="1"/>
          </p:cNvSpPr>
          <p:nvPr>
            <p:ph idx="1"/>
          </p:nvPr>
        </p:nvSpPr>
        <p:spPr>
          <a:xfrm>
            <a:off x="6242960" y="1031002"/>
            <a:ext cx="5288049" cy="5266922"/>
          </a:xfrm>
        </p:spPr>
        <p:txBody>
          <a:bodyPr>
            <a:normAutofit/>
          </a:bodyPr>
          <a:lstStyle/>
          <a:p>
            <a:pPr marL="0" indent="0">
              <a:lnSpc>
                <a:spcPct val="110000"/>
              </a:lnSpc>
              <a:buNone/>
            </a:pPr>
            <a:r>
              <a:rPr lang="en-US" sz="1700" dirty="0"/>
              <a:t>We are developing an AI-powered MCP tool that integrates directly into the teacher workflow. The system allows teachers to:</a:t>
            </a:r>
          </a:p>
          <a:p>
            <a:pPr marL="0" indent="0">
              <a:lnSpc>
                <a:spcPct val="110000"/>
              </a:lnSpc>
              <a:buNone/>
            </a:pPr>
            <a:r>
              <a:rPr lang="en-US" sz="1700" dirty="0"/>
              <a:t>Upload student work (text, images, or bulk class submissions).</a:t>
            </a:r>
          </a:p>
          <a:p>
            <a:pPr marL="0" indent="0">
              <a:lnSpc>
                <a:spcPct val="110000"/>
              </a:lnSpc>
              <a:buNone/>
            </a:pPr>
            <a:r>
              <a:rPr lang="en-US" sz="1700" dirty="0"/>
              <a:t>Receive AI-generated grades, progress reports, and recommendations aligned to the Victorian Curriculum.</a:t>
            </a:r>
          </a:p>
          <a:p>
            <a:pPr marL="0" indent="0">
              <a:lnSpc>
                <a:spcPct val="110000"/>
              </a:lnSpc>
              <a:buNone/>
            </a:pPr>
            <a:r>
              <a:rPr lang="en-US" sz="1700" dirty="0"/>
              <a:t>Use a custom rubric management system to define their own assessment criteria, making grading flexible and aligned with individual teaching styles.</a:t>
            </a:r>
          </a:p>
          <a:p>
            <a:pPr marL="0" indent="0">
              <a:lnSpc>
                <a:spcPct val="110000"/>
              </a:lnSpc>
              <a:buNone/>
            </a:pPr>
            <a:r>
              <a:rPr lang="en-US" sz="1700" dirty="0"/>
              <a:t>Seamlessly upload results to Compass and other school platforms, saving hours of administrative time.</a:t>
            </a:r>
          </a:p>
          <a:p>
            <a:pPr marL="0" indent="0">
              <a:lnSpc>
                <a:spcPct val="110000"/>
              </a:lnSpc>
              <a:buNone/>
            </a:pPr>
            <a:r>
              <a:rPr lang="en-US" sz="1700" dirty="0"/>
              <a:t>The ultimate goal is to empower teachers with better insights into student learning while reducing their administrative burden.</a:t>
            </a:r>
          </a:p>
          <a:p>
            <a:pPr>
              <a:lnSpc>
                <a:spcPct val="110000"/>
              </a:lnSpc>
            </a:pPr>
            <a:endParaRPr lang="en-AU" sz="1700" dirty="0"/>
          </a:p>
        </p:txBody>
      </p:sp>
      <p:sp>
        <p:nvSpPr>
          <p:cNvPr id="4" name="AutoShape 2" descr="How to Describe the “Solution” Your Organization Provides">
            <a:extLst>
              <a:ext uri="{FF2B5EF4-FFF2-40B4-BE49-F238E27FC236}">
                <a16:creationId xmlns:a16="http://schemas.microsoft.com/office/drawing/2014/main" id="{B5628F8E-0ABC-A46B-E8CE-777F690780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154062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CBEB8-4E84-1742-3C53-4D614E53A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09F00-EBDC-B943-D213-66D6F128C9B6}"/>
              </a:ext>
            </a:extLst>
          </p:cNvPr>
          <p:cNvSpPr>
            <a:spLocks noGrp="1"/>
          </p:cNvSpPr>
          <p:nvPr>
            <p:ph type="title"/>
          </p:nvPr>
        </p:nvSpPr>
        <p:spPr>
          <a:xfrm>
            <a:off x="738729" y="247440"/>
            <a:ext cx="8120791" cy="673509"/>
          </a:xfrm>
        </p:spPr>
        <p:txBody>
          <a:bodyPr>
            <a:normAutofit fontScale="90000"/>
          </a:bodyPr>
          <a:lstStyle/>
          <a:p>
            <a:r>
              <a:rPr lang="en-AU" dirty="0"/>
              <a:t>User Stories and Workflow Demo</a:t>
            </a:r>
          </a:p>
        </p:txBody>
      </p:sp>
      <p:sp>
        <p:nvSpPr>
          <p:cNvPr id="3" name="Content Placeholder 2">
            <a:extLst>
              <a:ext uri="{FF2B5EF4-FFF2-40B4-BE49-F238E27FC236}">
                <a16:creationId xmlns:a16="http://schemas.microsoft.com/office/drawing/2014/main" id="{3381FE51-7CAE-2A5F-2F4D-FD37594279ED}"/>
              </a:ext>
            </a:extLst>
          </p:cNvPr>
          <p:cNvSpPr>
            <a:spLocks noGrp="1"/>
          </p:cNvSpPr>
          <p:nvPr>
            <p:ph idx="1"/>
          </p:nvPr>
        </p:nvSpPr>
        <p:spPr>
          <a:xfrm>
            <a:off x="738729" y="1062680"/>
            <a:ext cx="10890928" cy="1309263"/>
          </a:xfrm>
        </p:spPr>
        <p:txBody>
          <a:bodyPr>
            <a:normAutofit fontScale="85000" lnSpcReduction="20000"/>
          </a:bodyPr>
          <a:lstStyle/>
          <a:p>
            <a:r>
              <a:rPr lang="en-US" b="1" dirty="0"/>
              <a:t>User Story 1: Individual Assessment Marking </a:t>
            </a:r>
          </a:p>
          <a:p>
            <a:r>
              <a:rPr lang="en-US" dirty="0"/>
              <a:t>As a teacher, I want a quick way to analyze student’s work so I can get an idea of their Strengths and Weaknesses, so I can better understand their work and provide better feedback (e.g., in Parent Teacher Interviews) without spending hours grading.</a:t>
            </a:r>
          </a:p>
          <a:p>
            <a:endParaRPr lang="en-AU" dirty="0"/>
          </a:p>
        </p:txBody>
      </p:sp>
      <p:sp>
        <p:nvSpPr>
          <p:cNvPr id="11" name="Rectangle 10">
            <a:extLst>
              <a:ext uri="{FF2B5EF4-FFF2-40B4-BE49-F238E27FC236}">
                <a16:creationId xmlns:a16="http://schemas.microsoft.com/office/drawing/2014/main" id="{64104485-B383-F467-F766-7A0D89BAC936}"/>
              </a:ext>
            </a:extLst>
          </p:cNvPr>
          <p:cNvSpPr/>
          <p:nvPr/>
        </p:nvSpPr>
        <p:spPr>
          <a:xfrm>
            <a:off x="738729" y="2371943"/>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Open AI progress Tracker </a:t>
            </a:r>
          </a:p>
        </p:txBody>
      </p:sp>
      <p:sp>
        <p:nvSpPr>
          <p:cNvPr id="12" name="Rectangle 11">
            <a:extLst>
              <a:ext uri="{FF2B5EF4-FFF2-40B4-BE49-F238E27FC236}">
                <a16:creationId xmlns:a16="http://schemas.microsoft.com/office/drawing/2014/main" id="{9AA4F605-79AF-3DE4-40B5-13B7F13B9AB8}"/>
              </a:ext>
            </a:extLst>
          </p:cNvPr>
          <p:cNvSpPr/>
          <p:nvPr/>
        </p:nvSpPr>
        <p:spPr>
          <a:xfrm>
            <a:off x="738729" y="2834427"/>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Navigate to Individual Analysis Tab</a:t>
            </a:r>
          </a:p>
        </p:txBody>
      </p:sp>
      <p:sp>
        <p:nvSpPr>
          <p:cNvPr id="13" name="Rectangle 12">
            <a:extLst>
              <a:ext uri="{FF2B5EF4-FFF2-40B4-BE49-F238E27FC236}">
                <a16:creationId xmlns:a16="http://schemas.microsoft.com/office/drawing/2014/main" id="{A8378C2D-E80B-9976-BF40-EAEA72D907EE}"/>
              </a:ext>
            </a:extLst>
          </p:cNvPr>
          <p:cNvSpPr/>
          <p:nvPr/>
        </p:nvSpPr>
        <p:spPr>
          <a:xfrm>
            <a:off x="738729" y="3301285"/>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 Student Details</a:t>
            </a:r>
          </a:p>
        </p:txBody>
      </p:sp>
      <p:sp>
        <p:nvSpPr>
          <p:cNvPr id="14" name="Rectangle 13">
            <a:extLst>
              <a:ext uri="{FF2B5EF4-FFF2-40B4-BE49-F238E27FC236}">
                <a16:creationId xmlns:a16="http://schemas.microsoft.com/office/drawing/2014/main" id="{A15845D9-A09E-5414-E8EA-2243329B7172}"/>
              </a:ext>
            </a:extLst>
          </p:cNvPr>
          <p:cNvSpPr/>
          <p:nvPr/>
        </p:nvSpPr>
        <p:spPr>
          <a:xfrm>
            <a:off x="752493" y="3774152"/>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Assessment type</a:t>
            </a:r>
          </a:p>
        </p:txBody>
      </p:sp>
      <p:sp>
        <p:nvSpPr>
          <p:cNvPr id="15" name="Rectangle 14">
            <a:extLst>
              <a:ext uri="{FF2B5EF4-FFF2-40B4-BE49-F238E27FC236}">
                <a16:creationId xmlns:a16="http://schemas.microsoft.com/office/drawing/2014/main" id="{9DED335C-B51D-7820-D3B0-1173A5AB3046}"/>
              </a:ext>
            </a:extLst>
          </p:cNvPr>
          <p:cNvSpPr/>
          <p:nvPr/>
        </p:nvSpPr>
        <p:spPr>
          <a:xfrm>
            <a:off x="752493" y="4235930"/>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 / Upload student Work</a:t>
            </a:r>
          </a:p>
        </p:txBody>
      </p:sp>
      <p:sp>
        <p:nvSpPr>
          <p:cNvPr id="16" name="Rectangle 15">
            <a:extLst>
              <a:ext uri="{FF2B5EF4-FFF2-40B4-BE49-F238E27FC236}">
                <a16:creationId xmlns:a16="http://schemas.microsoft.com/office/drawing/2014/main" id="{B0D910D7-BB5A-DF28-EF4A-06FE21BEA49A}"/>
              </a:ext>
            </a:extLst>
          </p:cNvPr>
          <p:cNvSpPr/>
          <p:nvPr/>
        </p:nvSpPr>
        <p:spPr>
          <a:xfrm>
            <a:off x="752493" y="4703494"/>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Click Analyze Work </a:t>
            </a:r>
          </a:p>
        </p:txBody>
      </p:sp>
      <p:sp>
        <p:nvSpPr>
          <p:cNvPr id="17" name="Rectangle 16">
            <a:extLst>
              <a:ext uri="{FF2B5EF4-FFF2-40B4-BE49-F238E27FC236}">
                <a16:creationId xmlns:a16="http://schemas.microsoft.com/office/drawing/2014/main" id="{90DA5646-EC06-01F0-34CA-1A11DF1EE265}"/>
              </a:ext>
            </a:extLst>
          </p:cNvPr>
          <p:cNvSpPr/>
          <p:nvPr/>
        </p:nvSpPr>
        <p:spPr>
          <a:xfrm>
            <a:off x="752493" y="5176361"/>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Receive AI generated feedback </a:t>
            </a:r>
          </a:p>
        </p:txBody>
      </p:sp>
      <p:sp>
        <p:nvSpPr>
          <p:cNvPr id="4" name="Rectangle 3">
            <a:extLst>
              <a:ext uri="{FF2B5EF4-FFF2-40B4-BE49-F238E27FC236}">
                <a16:creationId xmlns:a16="http://schemas.microsoft.com/office/drawing/2014/main" id="{CCE668BB-FA42-B584-C2FF-4CA2A24992E0}"/>
              </a:ext>
            </a:extLst>
          </p:cNvPr>
          <p:cNvSpPr/>
          <p:nvPr/>
        </p:nvSpPr>
        <p:spPr>
          <a:xfrm>
            <a:off x="752493" y="5649228"/>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Click Upload to compass</a:t>
            </a:r>
          </a:p>
        </p:txBody>
      </p:sp>
      <p:sp>
        <p:nvSpPr>
          <p:cNvPr id="5" name="TextBox 4">
            <a:extLst>
              <a:ext uri="{FF2B5EF4-FFF2-40B4-BE49-F238E27FC236}">
                <a16:creationId xmlns:a16="http://schemas.microsoft.com/office/drawing/2014/main" id="{7FE3CA48-31B8-DFF6-DCF9-5430F20AE43A}"/>
              </a:ext>
            </a:extLst>
          </p:cNvPr>
          <p:cNvSpPr txBox="1"/>
          <p:nvPr/>
        </p:nvSpPr>
        <p:spPr>
          <a:xfrm>
            <a:off x="215656" y="2302420"/>
            <a:ext cx="532579" cy="369332"/>
          </a:xfrm>
          <a:prstGeom prst="rect">
            <a:avLst/>
          </a:prstGeom>
          <a:noFill/>
        </p:spPr>
        <p:txBody>
          <a:bodyPr wrap="square" rtlCol="0">
            <a:spAutoFit/>
          </a:bodyPr>
          <a:lstStyle/>
          <a:p>
            <a:r>
              <a:rPr lang="en-AU" dirty="0"/>
              <a:t>1.  </a:t>
            </a:r>
          </a:p>
        </p:txBody>
      </p:sp>
      <p:sp>
        <p:nvSpPr>
          <p:cNvPr id="6" name="TextBox 5">
            <a:extLst>
              <a:ext uri="{FF2B5EF4-FFF2-40B4-BE49-F238E27FC236}">
                <a16:creationId xmlns:a16="http://schemas.microsoft.com/office/drawing/2014/main" id="{6CB219B9-4961-07E7-CDC6-E5314FDCD23C}"/>
              </a:ext>
            </a:extLst>
          </p:cNvPr>
          <p:cNvSpPr txBox="1"/>
          <p:nvPr/>
        </p:nvSpPr>
        <p:spPr>
          <a:xfrm>
            <a:off x="215656" y="2788283"/>
            <a:ext cx="532579" cy="369332"/>
          </a:xfrm>
          <a:prstGeom prst="rect">
            <a:avLst/>
          </a:prstGeom>
          <a:noFill/>
        </p:spPr>
        <p:txBody>
          <a:bodyPr wrap="square" rtlCol="0">
            <a:spAutoFit/>
          </a:bodyPr>
          <a:lstStyle/>
          <a:p>
            <a:r>
              <a:rPr lang="en-AU" dirty="0"/>
              <a:t>2.  </a:t>
            </a:r>
          </a:p>
        </p:txBody>
      </p:sp>
      <p:sp>
        <p:nvSpPr>
          <p:cNvPr id="7" name="TextBox 6">
            <a:extLst>
              <a:ext uri="{FF2B5EF4-FFF2-40B4-BE49-F238E27FC236}">
                <a16:creationId xmlns:a16="http://schemas.microsoft.com/office/drawing/2014/main" id="{3DDCA308-3DC6-2FAE-0888-CD1622A1C28C}"/>
              </a:ext>
            </a:extLst>
          </p:cNvPr>
          <p:cNvSpPr txBox="1"/>
          <p:nvPr/>
        </p:nvSpPr>
        <p:spPr>
          <a:xfrm>
            <a:off x="219914" y="3244334"/>
            <a:ext cx="532579" cy="369332"/>
          </a:xfrm>
          <a:prstGeom prst="rect">
            <a:avLst/>
          </a:prstGeom>
          <a:noFill/>
        </p:spPr>
        <p:txBody>
          <a:bodyPr wrap="square" rtlCol="0">
            <a:spAutoFit/>
          </a:bodyPr>
          <a:lstStyle/>
          <a:p>
            <a:r>
              <a:rPr lang="en-AU" dirty="0"/>
              <a:t>3.  </a:t>
            </a:r>
          </a:p>
        </p:txBody>
      </p:sp>
      <p:sp>
        <p:nvSpPr>
          <p:cNvPr id="8" name="TextBox 7">
            <a:extLst>
              <a:ext uri="{FF2B5EF4-FFF2-40B4-BE49-F238E27FC236}">
                <a16:creationId xmlns:a16="http://schemas.microsoft.com/office/drawing/2014/main" id="{BB2070B1-7BB4-FE90-0EE4-94C81B61A82D}"/>
              </a:ext>
            </a:extLst>
          </p:cNvPr>
          <p:cNvSpPr txBox="1"/>
          <p:nvPr/>
        </p:nvSpPr>
        <p:spPr>
          <a:xfrm>
            <a:off x="224172" y="3700385"/>
            <a:ext cx="532579" cy="369332"/>
          </a:xfrm>
          <a:prstGeom prst="rect">
            <a:avLst/>
          </a:prstGeom>
          <a:noFill/>
        </p:spPr>
        <p:txBody>
          <a:bodyPr wrap="square" rtlCol="0">
            <a:spAutoFit/>
          </a:bodyPr>
          <a:lstStyle/>
          <a:p>
            <a:r>
              <a:rPr lang="en-AU" dirty="0"/>
              <a:t>4.  </a:t>
            </a:r>
          </a:p>
        </p:txBody>
      </p:sp>
      <p:sp>
        <p:nvSpPr>
          <p:cNvPr id="9" name="TextBox 8">
            <a:extLst>
              <a:ext uri="{FF2B5EF4-FFF2-40B4-BE49-F238E27FC236}">
                <a16:creationId xmlns:a16="http://schemas.microsoft.com/office/drawing/2014/main" id="{8959A484-B03D-323F-EAEF-31AB507244CE}"/>
              </a:ext>
            </a:extLst>
          </p:cNvPr>
          <p:cNvSpPr txBox="1"/>
          <p:nvPr/>
        </p:nvSpPr>
        <p:spPr>
          <a:xfrm>
            <a:off x="228430" y="4156436"/>
            <a:ext cx="532579" cy="369332"/>
          </a:xfrm>
          <a:prstGeom prst="rect">
            <a:avLst/>
          </a:prstGeom>
          <a:noFill/>
        </p:spPr>
        <p:txBody>
          <a:bodyPr wrap="square" rtlCol="0">
            <a:spAutoFit/>
          </a:bodyPr>
          <a:lstStyle/>
          <a:p>
            <a:r>
              <a:rPr lang="en-AU" dirty="0"/>
              <a:t>5.  </a:t>
            </a:r>
          </a:p>
        </p:txBody>
      </p:sp>
      <p:sp>
        <p:nvSpPr>
          <p:cNvPr id="10" name="TextBox 9">
            <a:extLst>
              <a:ext uri="{FF2B5EF4-FFF2-40B4-BE49-F238E27FC236}">
                <a16:creationId xmlns:a16="http://schemas.microsoft.com/office/drawing/2014/main" id="{2C1E8DDD-93E1-4C93-A17C-A0D0A3C6B05C}"/>
              </a:ext>
            </a:extLst>
          </p:cNvPr>
          <p:cNvSpPr txBox="1"/>
          <p:nvPr/>
        </p:nvSpPr>
        <p:spPr>
          <a:xfrm>
            <a:off x="232688" y="4612487"/>
            <a:ext cx="532579" cy="369332"/>
          </a:xfrm>
          <a:prstGeom prst="rect">
            <a:avLst/>
          </a:prstGeom>
          <a:noFill/>
        </p:spPr>
        <p:txBody>
          <a:bodyPr wrap="square" rtlCol="0">
            <a:spAutoFit/>
          </a:bodyPr>
          <a:lstStyle/>
          <a:p>
            <a:r>
              <a:rPr lang="en-AU" dirty="0"/>
              <a:t>6.  </a:t>
            </a:r>
          </a:p>
        </p:txBody>
      </p:sp>
      <p:sp>
        <p:nvSpPr>
          <p:cNvPr id="18" name="TextBox 17">
            <a:extLst>
              <a:ext uri="{FF2B5EF4-FFF2-40B4-BE49-F238E27FC236}">
                <a16:creationId xmlns:a16="http://schemas.microsoft.com/office/drawing/2014/main" id="{91F23C0F-12E4-ADD6-B69C-8EEE4C41DB64}"/>
              </a:ext>
            </a:extLst>
          </p:cNvPr>
          <p:cNvSpPr txBox="1"/>
          <p:nvPr/>
        </p:nvSpPr>
        <p:spPr>
          <a:xfrm>
            <a:off x="236946" y="5068538"/>
            <a:ext cx="532579" cy="369332"/>
          </a:xfrm>
          <a:prstGeom prst="rect">
            <a:avLst/>
          </a:prstGeom>
          <a:noFill/>
        </p:spPr>
        <p:txBody>
          <a:bodyPr wrap="square" rtlCol="0">
            <a:spAutoFit/>
          </a:bodyPr>
          <a:lstStyle/>
          <a:p>
            <a:r>
              <a:rPr lang="en-AU" dirty="0"/>
              <a:t>7.  </a:t>
            </a:r>
          </a:p>
        </p:txBody>
      </p:sp>
      <p:sp>
        <p:nvSpPr>
          <p:cNvPr id="19" name="TextBox 18">
            <a:extLst>
              <a:ext uri="{FF2B5EF4-FFF2-40B4-BE49-F238E27FC236}">
                <a16:creationId xmlns:a16="http://schemas.microsoft.com/office/drawing/2014/main" id="{28AB638D-07B1-2B3C-B783-6C6647EA6D1D}"/>
              </a:ext>
            </a:extLst>
          </p:cNvPr>
          <p:cNvSpPr txBox="1"/>
          <p:nvPr/>
        </p:nvSpPr>
        <p:spPr>
          <a:xfrm>
            <a:off x="241204" y="5524589"/>
            <a:ext cx="532579" cy="369332"/>
          </a:xfrm>
          <a:prstGeom prst="rect">
            <a:avLst/>
          </a:prstGeom>
          <a:noFill/>
        </p:spPr>
        <p:txBody>
          <a:bodyPr wrap="square" rtlCol="0">
            <a:spAutoFit/>
          </a:bodyPr>
          <a:lstStyle/>
          <a:p>
            <a:r>
              <a:rPr lang="en-AU" dirty="0"/>
              <a:t>8.  </a:t>
            </a:r>
          </a:p>
        </p:txBody>
      </p:sp>
    </p:spTree>
    <p:extLst>
      <p:ext uri="{BB962C8B-B14F-4D97-AF65-F5344CB8AC3E}">
        <p14:creationId xmlns:p14="http://schemas.microsoft.com/office/powerpoint/2010/main" val="2117651578"/>
      </p:ext>
    </p:extLst>
  </p:cSld>
  <p:clrMapOvr>
    <a:masterClrMapping/>
  </p:clrMapOvr>
  <mc:AlternateContent xmlns:mc="http://schemas.openxmlformats.org/markup-compatibility/2006" xmlns:p14="http://schemas.microsoft.com/office/powerpoint/2010/main">
    <mc:Choice Requires="p14">
      <p:transition spd="slow" p14:dur="2000" advTm="67986"/>
    </mc:Choice>
    <mc:Fallback xmlns="">
      <p:transition spd="slow" advTm="6798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E91-08FE-E8E5-1277-C077A612374C}"/>
              </a:ext>
            </a:extLst>
          </p:cNvPr>
          <p:cNvSpPr>
            <a:spLocks noGrp="1"/>
          </p:cNvSpPr>
          <p:nvPr>
            <p:ph type="title"/>
          </p:nvPr>
        </p:nvSpPr>
        <p:spPr>
          <a:xfrm>
            <a:off x="738729" y="247440"/>
            <a:ext cx="8120791" cy="673509"/>
          </a:xfrm>
        </p:spPr>
        <p:txBody>
          <a:bodyPr>
            <a:normAutofit fontScale="90000"/>
          </a:bodyPr>
          <a:lstStyle/>
          <a:p>
            <a:r>
              <a:rPr lang="en-AU" dirty="0"/>
              <a:t>User Stories and Workflow Demo</a:t>
            </a:r>
          </a:p>
        </p:txBody>
      </p:sp>
      <p:sp>
        <p:nvSpPr>
          <p:cNvPr id="3" name="Content Placeholder 2">
            <a:extLst>
              <a:ext uri="{FF2B5EF4-FFF2-40B4-BE49-F238E27FC236}">
                <a16:creationId xmlns:a16="http://schemas.microsoft.com/office/drawing/2014/main" id="{AC068F73-3869-7E87-2CD3-928CADD9C3CF}"/>
              </a:ext>
            </a:extLst>
          </p:cNvPr>
          <p:cNvSpPr>
            <a:spLocks noGrp="1"/>
          </p:cNvSpPr>
          <p:nvPr>
            <p:ph idx="1"/>
          </p:nvPr>
        </p:nvSpPr>
        <p:spPr>
          <a:xfrm>
            <a:off x="735779" y="1102170"/>
            <a:ext cx="11385102" cy="1400233"/>
          </a:xfrm>
        </p:spPr>
        <p:txBody>
          <a:bodyPr>
            <a:normAutofit/>
          </a:bodyPr>
          <a:lstStyle/>
          <a:p>
            <a:r>
              <a:rPr lang="en-US" b="1" dirty="0"/>
              <a:t>User Story 2: Bulk Upload for a Class</a:t>
            </a:r>
          </a:p>
          <a:p>
            <a:r>
              <a:rPr lang="en-US" dirty="0"/>
              <a:t>As a teacher, I want to grade my class at once</a:t>
            </a:r>
            <a:r>
              <a:rPr lang="fa-IR" dirty="0"/>
              <a:t> </a:t>
            </a:r>
            <a:r>
              <a:rPr lang="en-AU" dirty="0"/>
              <a:t>(on small tests)</a:t>
            </a:r>
            <a:r>
              <a:rPr lang="en-US" dirty="0"/>
              <a:t>, so I can spend more time teaching the students and have all results ready for upload to Compass</a:t>
            </a:r>
            <a:endParaRPr lang="en-AU" dirty="0"/>
          </a:p>
        </p:txBody>
      </p:sp>
      <p:sp>
        <p:nvSpPr>
          <p:cNvPr id="12" name="Rectangle 11">
            <a:extLst>
              <a:ext uri="{FF2B5EF4-FFF2-40B4-BE49-F238E27FC236}">
                <a16:creationId xmlns:a16="http://schemas.microsoft.com/office/drawing/2014/main" id="{2412AD7C-7ACA-016B-855C-FD2E3C4B8788}"/>
              </a:ext>
            </a:extLst>
          </p:cNvPr>
          <p:cNvSpPr/>
          <p:nvPr/>
        </p:nvSpPr>
        <p:spPr>
          <a:xfrm>
            <a:off x="735779" y="2502403"/>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Navigate to Bulk Upload</a:t>
            </a:r>
          </a:p>
        </p:txBody>
      </p:sp>
      <p:sp>
        <p:nvSpPr>
          <p:cNvPr id="13" name="Rectangle 12">
            <a:extLst>
              <a:ext uri="{FF2B5EF4-FFF2-40B4-BE49-F238E27FC236}">
                <a16:creationId xmlns:a16="http://schemas.microsoft.com/office/drawing/2014/main" id="{048F00BD-86D5-A363-BF47-DA9690D4D587}"/>
              </a:ext>
            </a:extLst>
          </p:cNvPr>
          <p:cNvSpPr/>
          <p:nvPr/>
        </p:nvSpPr>
        <p:spPr>
          <a:xfrm>
            <a:off x="735779" y="2980577"/>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Add Student </a:t>
            </a:r>
          </a:p>
        </p:txBody>
      </p:sp>
      <p:sp>
        <p:nvSpPr>
          <p:cNvPr id="14" name="Rectangle 13">
            <a:extLst>
              <a:ext uri="{FF2B5EF4-FFF2-40B4-BE49-F238E27FC236}">
                <a16:creationId xmlns:a16="http://schemas.microsoft.com/office/drawing/2014/main" id="{19D8A259-5861-37BC-3479-126A582D1A0C}"/>
              </a:ext>
            </a:extLst>
          </p:cNvPr>
          <p:cNvSpPr/>
          <p:nvPr/>
        </p:nvSpPr>
        <p:spPr>
          <a:xfrm>
            <a:off x="735779" y="3455720"/>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 Student details and work</a:t>
            </a:r>
          </a:p>
        </p:txBody>
      </p:sp>
      <p:sp>
        <p:nvSpPr>
          <p:cNvPr id="15" name="Rectangle 14">
            <a:extLst>
              <a:ext uri="{FF2B5EF4-FFF2-40B4-BE49-F238E27FC236}">
                <a16:creationId xmlns:a16="http://schemas.microsoft.com/office/drawing/2014/main" id="{50728BBF-6BAF-9C4A-222F-D4FC9A0C9E9B}"/>
              </a:ext>
            </a:extLst>
          </p:cNvPr>
          <p:cNvSpPr/>
          <p:nvPr/>
        </p:nvSpPr>
        <p:spPr>
          <a:xfrm>
            <a:off x="735779" y="4402994"/>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Repeat the 2 step above as needed </a:t>
            </a:r>
          </a:p>
        </p:txBody>
      </p:sp>
      <p:sp>
        <p:nvSpPr>
          <p:cNvPr id="16" name="Rectangle 15">
            <a:extLst>
              <a:ext uri="{FF2B5EF4-FFF2-40B4-BE49-F238E27FC236}">
                <a16:creationId xmlns:a16="http://schemas.microsoft.com/office/drawing/2014/main" id="{C137423F-19AF-F770-6E1D-71233AAE9CB1}"/>
              </a:ext>
            </a:extLst>
          </p:cNvPr>
          <p:cNvSpPr/>
          <p:nvPr/>
        </p:nvSpPr>
        <p:spPr>
          <a:xfrm>
            <a:off x="735779" y="4878137"/>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Click Analyze Work </a:t>
            </a:r>
          </a:p>
        </p:txBody>
      </p:sp>
      <p:sp>
        <p:nvSpPr>
          <p:cNvPr id="17" name="Rectangle 16">
            <a:extLst>
              <a:ext uri="{FF2B5EF4-FFF2-40B4-BE49-F238E27FC236}">
                <a16:creationId xmlns:a16="http://schemas.microsoft.com/office/drawing/2014/main" id="{269F7D05-24D5-872F-B4F5-2460F9011DAF}"/>
              </a:ext>
            </a:extLst>
          </p:cNvPr>
          <p:cNvSpPr/>
          <p:nvPr/>
        </p:nvSpPr>
        <p:spPr>
          <a:xfrm>
            <a:off x="735779" y="5353280"/>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Receive AI generated Grade</a:t>
            </a:r>
          </a:p>
        </p:txBody>
      </p:sp>
      <p:sp>
        <p:nvSpPr>
          <p:cNvPr id="20" name="Rectangle 19">
            <a:extLst>
              <a:ext uri="{FF2B5EF4-FFF2-40B4-BE49-F238E27FC236}">
                <a16:creationId xmlns:a16="http://schemas.microsoft.com/office/drawing/2014/main" id="{CF8AE11A-24FC-8959-666B-0AC1DA28AF06}"/>
              </a:ext>
            </a:extLst>
          </p:cNvPr>
          <p:cNvSpPr/>
          <p:nvPr/>
        </p:nvSpPr>
        <p:spPr>
          <a:xfrm>
            <a:off x="735779" y="5828423"/>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Adjust Accordingly and click Bulk Upload </a:t>
            </a:r>
          </a:p>
        </p:txBody>
      </p:sp>
      <p:sp>
        <p:nvSpPr>
          <p:cNvPr id="32" name="Rectangle 31">
            <a:extLst>
              <a:ext uri="{FF2B5EF4-FFF2-40B4-BE49-F238E27FC236}">
                <a16:creationId xmlns:a16="http://schemas.microsoft.com/office/drawing/2014/main" id="{0B6200AE-2FDD-485D-0576-73E58785B8BC}"/>
              </a:ext>
            </a:extLst>
          </p:cNvPr>
          <p:cNvSpPr/>
          <p:nvPr/>
        </p:nvSpPr>
        <p:spPr>
          <a:xfrm>
            <a:off x="735779" y="3927851"/>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 Assessment type</a:t>
            </a:r>
          </a:p>
        </p:txBody>
      </p:sp>
      <p:sp>
        <p:nvSpPr>
          <p:cNvPr id="33" name="TextBox 32">
            <a:extLst>
              <a:ext uri="{FF2B5EF4-FFF2-40B4-BE49-F238E27FC236}">
                <a16:creationId xmlns:a16="http://schemas.microsoft.com/office/drawing/2014/main" id="{504B0762-C81A-C650-DD51-4E732EF1FFE0}"/>
              </a:ext>
            </a:extLst>
          </p:cNvPr>
          <p:cNvSpPr txBox="1"/>
          <p:nvPr/>
        </p:nvSpPr>
        <p:spPr>
          <a:xfrm>
            <a:off x="203199" y="2502403"/>
            <a:ext cx="532579" cy="369332"/>
          </a:xfrm>
          <a:prstGeom prst="rect">
            <a:avLst/>
          </a:prstGeom>
          <a:noFill/>
        </p:spPr>
        <p:txBody>
          <a:bodyPr wrap="square" rtlCol="0">
            <a:spAutoFit/>
          </a:bodyPr>
          <a:lstStyle/>
          <a:p>
            <a:r>
              <a:rPr lang="en-AU" dirty="0"/>
              <a:t>1.  </a:t>
            </a:r>
          </a:p>
        </p:txBody>
      </p:sp>
      <p:sp>
        <p:nvSpPr>
          <p:cNvPr id="34" name="TextBox 33">
            <a:extLst>
              <a:ext uri="{FF2B5EF4-FFF2-40B4-BE49-F238E27FC236}">
                <a16:creationId xmlns:a16="http://schemas.microsoft.com/office/drawing/2014/main" id="{A3B54375-D2A1-3865-52B3-4B10F3B4A75F}"/>
              </a:ext>
            </a:extLst>
          </p:cNvPr>
          <p:cNvSpPr txBox="1"/>
          <p:nvPr/>
        </p:nvSpPr>
        <p:spPr>
          <a:xfrm>
            <a:off x="203199" y="2988266"/>
            <a:ext cx="532579" cy="369332"/>
          </a:xfrm>
          <a:prstGeom prst="rect">
            <a:avLst/>
          </a:prstGeom>
          <a:noFill/>
        </p:spPr>
        <p:txBody>
          <a:bodyPr wrap="square" rtlCol="0">
            <a:spAutoFit/>
          </a:bodyPr>
          <a:lstStyle/>
          <a:p>
            <a:r>
              <a:rPr lang="en-AU" dirty="0"/>
              <a:t>2.  </a:t>
            </a:r>
          </a:p>
        </p:txBody>
      </p:sp>
      <p:sp>
        <p:nvSpPr>
          <p:cNvPr id="35" name="TextBox 34">
            <a:extLst>
              <a:ext uri="{FF2B5EF4-FFF2-40B4-BE49-F238E27FC236}">
                <a16:creationId xmlns:a16="http://schemas.microsoft.com/office/drawing/2014/main" id="{E20150EF-CD2D-1EB6-37D7-BCD819C38B93}"/>
              </a:ext>
            </a:extLst>
          </p:cNvPr>
          <p:cNvSpPr txBox="1"/>
          <p:nvPr/>
        </p:nvSpPr>
        <p:spPr>
          <a:xfrm>
            <a:off x="207457" y="3444317"/>
            <a:ext cx="532579" cy="369332"/>
          </a:xfrm>
          <a:prstGeom prst="rect">
            <a:avLst/>
          </a:prstGeom>
          <a:noFill/>
        </p:spPr>
        <p:txBody>
          <a:bodyPr wrap="square" rtlCol="0">
            <a:spAutoFit/>
          </a:bodyPr>
          <a:lstStyle/>
          <a:p>
            <a:r>
              <a:rPr lang="en-AU" dirty="0"/>
              <a:t>3.  </a:t>
            </a:r>
          </a:p>
        </p:txBody>
      </p:sp>
      <p:sp>
        <p:nvSpPr>
          <p:cNvPr id="36" name="TextBox 35">
            <a:extLst>
              <a:ext uri="{FF2B5EF4-FFF2-40B4-BE49-F238E27FC236}">
                <a16:creationId xmlns:a16="http://schemas.microsoft.com/office/drawing/2014/main" id="{CB9B0DFC-CF89-CA58-B0FC-335EF7F1B6A1}"/>
              </a:ext>
            </a:extLst>
          </p:cNvPr>
          <p:cNvSpPr txBox="1"/>
          <p:nvPr/>
        </p:nvSpPr>
        <p:spPr>
          <a:xfrm>
            <a:off x="211715" y="3900368"/>
            <a:ext cx="532579" cy="369332"/>
          </a:xfrm>
          <a:prstGeom prst="rect">
            <a:avLst/>
          </a:prstGeom>
          <a:noFill/>
        </p:spPr>
        <p:txBody>
          <a:bodyPr wrap="square" rtlCol="0">
            <a:spAutoFit/>
          </a:bodyPr>
          <a:lstStyle/>
          <a:p>
            <a:r>
              <a:rPr lang="en-AU" dirty="0"/>
              <a:t>4.  </a:t>
            </a:r>
          </a:p>
        </p:txBody>
      </p:sp>
      <p:sp>
        <p:nvSpPr>
          <p:cNvPr id="37" name="TextBox 36">
            <a:extLst>
              <a:ext uri="{FF2B5EF4-FFF2-40B4-BE49-F238E27FC236}">
                <a16:creationId xmlns:a16="http://schemas.microsoft.com/office/drawing/2014/main" id="{4D234D22-E98D-F097-E98C-E5F077A1B828}"/>
              </a:ext>
            </a:extLst>
          </p:cNvPr>
          <p:cNvSpPr txBox="1"/>
          <p:nvPr/>
        </p:nvSpPr>
        <p:spPr>
          <a:xfrm>
            <a:off x="215973" y="4356419"/>
            <a:ext cx="532579" cy="369332"/>
          </a:xfrm>
          <a:prstGeom prst="rect">
            <a:avLst/>
          </a:prstGeom>
          <a:noFill/>
        </p:spPr>
        <p:txBody>
          <a:bodyPr wrap="square" rtlCol="0">
            <a:spAutoFit/>
          </a:bodyPr>
          <a:lstStyle/>
          <a:p>
            <a:r>
              <a:rPr lang="en-AU" dirty="0"/>
              <a:t>5.  </a:t>
            </a:r>
          </a:p>
        </p:txBody>
      </p:sp>
      <p:sp>
        <p:nvSpPr>
          <p:cNvPr id="38" name="TextBox 37">
            <a:extLst>
              <a:ext uri="{FF2B5EF4-FFF2-40B4-BE49-F238E27FC236}">
                <a16:creationId xmlns:a16="http://schemas.microsoft.com/office/drawing/2014/main" id="{0E9731C5-84CE-BBF9-157C-EB7A46A0C915}"/>
              </a:ext>
            </a:extLst>
          </p:cNvPr>
          <p:cNvSpPr txBox="1"/>
          <p:nvPr/>
        </p:nvSpPr>
        <p:spPr>
          <a:xfrm>
            <a:off x="220231" y="4812470"/>
            <a:ext cx="532579" cy="369332"/>
          </a:xfrm>
          <a:prstGeom prst="rect">
            <a:avLst/>
          </a:prstGeom>
          <a:noFill/>
        </p:spPr>
        <p:txBody>
          <a:bodyPr wrap="square" rtlCol="0">
            <a:spAutoFit/>
          </a:bodyPr>
          <a:lstStyle/>
          <a:p>
            <a:r>
              <a:rPr lang="en-AU" dirty="0"/>
              <a:t>6.  </a:t>
            </a:r>
          </a:p>
        </p:txBody>
      </p:sp>
      <p:sp>
        <p:nvSpPr>
          <p:cNvPr id="39" name="TextBox 38">
            <a:extLst>
              <a:ext uri="{FF2B5EF4-FFF2-40B4-BE49-F238E27FC236}">
                <a16:creationId xmlns:a16="http://schemas.microsoft.com/office/drawing/2014/main" id="{3927248B-86CF-B317-C1BF-01C3953BD92E}"/>
              </a:ext>
            </a:extLst>
          </p:cNvPr>
          <p:cNvSpPr txBox="1"/>
          <p:nvPr/>
        </p:nvSpPr>
        <p:spPr>
          <a:xfrm>
            <a:off x="224489" y="5268521"/>
            <a:ext cx="532579" cy="369332"/>
          </a:xfrm>
          <a:prstGeom prst="rect">
            <a:avLst/>
          </a:prstGeom>
          <a:noFill/>
        </p:spPr>
        <p:txBody>
          <a:bodyPr wrap="square" rtlCol="0">
            <a:spAutoFit/>
          </a:bodyPr>
          <a:lstStyle/>
          <a:p>
            <a:r>
              <a:rPr lang="en-AU" dirty="0"/>
              <a:t>7.  </a:t>
            </a:r>
          </a:p>
        </p:txBody>
      </p:sp>
      <p:sp>
        <p:nvSpPr>
          <p:cNvPr id="40" name="TextBox 39">
            <a:extLst>
              <a:ext uri="{FF2B5EF4-FFF2-40B4-BE49-F238E27FC236}">
                <a16:creationId xmlns:a16="http://schemas.microsoft.com/office/drawing/2014/main" id="{15AD5F32-4A40-22AA-9977-C8AA28988620}"/>
              </a:ext>
            </a:extLst>
          </p:cNvPr>
          <p:cNvSpPr txBox="1"/>
          <p:nvPr/>
        </p:nvSpPr>
        <p:spPr>
          <a:xfrm>
            <a:off x="228747" y="5724572"/>
            <a:ext cx="532579" cy="369332"/>
          </a:xfrm>
          <a:prstGeom prst="rect">
            <a:avLst/>
          </a:prstGeom>
          <a:noFill/>
        </p:spPr>
        <p:txBody>
          <a:bodyPr wrap="square" rtlCol="0">
            <a:spAutoFit/>
          </a:bodyPr>
          <a:lstStyle/>
          <a:p>
            <a:r>
              <a:rPr lang="en-AU" dirty="0"/>
              <a:t>8.  </a:t>
            </a:r>
          </a:p>
        </p:txBody>
      </p:sp>
    </p:spTree>
    <p:extLst>
      <p:ext uri="{BB962C8B-B14F-4D97-AF65-F5344CB8AC3E}">
        <p14:creationId xmlns:p14="http://schemas.microsoft.com/office/powerpoint/2010/main" val="105215538"/>
      </p:ext>
    </p:extLst>
  </p:cSld>
  <p:clrMapOvr>
    <a:masterClrMapping/>
  </p:clrMapOvr>
  <mc:AlternateContent xmlns:mc="http://schemas.openxmlformats.org/markup-compatibility/2006" xmlns:p14="http://schemas.microsoft.com/office/powerpoint/2010/main">
    <mc:Choice Requires="p14">
      <p:transition spd="slow" p14:dur="2000" advTm="50131"/>
    </mc:Choice>
    <mc:Fallback xmlns="">
      <p:transition spd="slow" advTm="5013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995BC-BFEE-B74B-B81A-7D7EF8B0B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874DB-7D2E-956C-6B53-7BC0B541FFE8}"/>
              </a:ext>
            </a:extLst>
          </p:cNvPr>
          <p:cNvSpPr>
            <a:spLocks noGrp="1"/>
          </p:cNvSpPr>
          <p:nvPr>
            <p:ph type="title"/>
          </p:nvPr>
        </p:nvSpPr>
        <p:spPr>
          <a:xfrm>
            <a:off x="738729" y="247440"/>
            <a:ext cx="8120791" cy="673509"/>
          </a:xfrm>
        </p:spPr>
        <p:txBody>
          <a:bodyPr>
            <a:normAutofit fontScale="90000"/>
          </a:bodyPr>
          <a:lstStyle/>
          <a:p>
            <a:r>
              <a:rPr lang="en-AU" dirty="0"/>
              <a:t>User Stories and Workflow Demo</a:t>
            </a:r>
          </a:p>
        </p:txBody>
      </p:sp>
      <p:sp>
        <p:nvSpPr>
          <p:cNvPr id="3" name="Content Placeholder 2">
            <a:extLst>
              <a:ext uri="{FF2B5EF4-FFF2-40B4-BE49-F238E27FC236}">
                <a16:creationId xmlns:a16="http://schemas.microsoft.com/office/drawing/2014/main" id="{E9FAB00E-7F02-B26F-5071-9F1C0413FFE8}"/>
              </a:ext>
            </a:extLst>
          </p:cNvPr>
          <p:cNvSpPr>
            <a:spLocks noGrp="1"/>
          </p:cNvSpPr>
          <p:nvPr>
            <p:ph idx="1"/>
          </p:nvPr>
        </p:nvSpPr>
        <p:spPr>
          <a:xfrm>
            <a:off x="738729" y="1062681"/>
            <a:ext cx="10890928" cy="1192840"/>
          </a:xfrm>
        </p:spPr>
        <p:txBody>
          <a:bodyPr>
            <a:normAutofit fontScale="92500" lnSpcReduction="10000"/>
          </a:bodyPr>
          <a:lstStyle/>
          <a:p>
            <a:r>
              <a:rPr lang="en-US" b="1" dirty="0"/>
              <a:t>User Story 3: Rubric adjustment</a:t>
            </a:r>
          </a:p>
          <a:p>
            <a:r>
              <a:rPr lang="en-US" dirty="0"/>
              <a:t>As a teacher, I want to be able to create my own rubrics, so I can get the AI to grade based on criteria that match my expectation and teaching style for that Assignment. </a:t>
            </a:r>
            <a:r>
              <a:rPr lang="en-US" b="1" dirty="0"/>
              <a:t> </a:t>
            </a:r>
          </a:p>
          <a:p>
            <a:endParaRPr lang="en-AU" dirty="0"/>
          </a:p>
        </p:txBody>
      </p:sp>
      <p:sp>
        <p:nvSpPr>
          <p:cNvPr id="12" name="Rectangle 11">
            <a:extLst>
              <a:ext uri="{FF2B5EF4-FFF2-40B4-BE49-F238E27FC236}">
                <a16:creationId xmlns:a16="http://schemas.microsoft.com/office/drawing/2014/main" id="{CED70786-7A99-2DCE-BA4A-4D6F99369A6F}"/>
              </a:ext>
            </a:extLst>
          </p:cNvPr>
          <p:cNvSpPr/>
          <p:nvPr/>
        </p:nvSpPr>
        <p:spPr>
          <a:xfrm>
            <a:off x="738729" y="2267319"/>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Navigate to Rubric Management</a:t>
            </a:r>
          </a:p>
        </p:txBody>
      </p:sp>
      <p:sp>
        <p:nvSpPr>
          <p:cNvPr id="13" name="Rectangle 12">
            <a:extLst>
              <a:ext uri="{FF2B5EF4-FFF2-40B4-BE49-F238E27FC236}">
                <a16:creationId xmlns:a16="http://schemas.microsoft.com/office/drawing/2014/main" id="{53B5ED24-3E18-34D5-AC44-E9AD9E499DC3}"/>
              </a:ext>
            </a:extLst>
          </p:cNvPr>
          <p:cNvSpPr/>
          <p:nvPr/>
        </p:nvSpPr>
        <p:spPr>
          <a:xfrm>
            <a:off x="738729" y="2701996"/>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a Rubric / Create a new Rubric</a:t>
            </a:r>
          </a:p>
        </p:txBody>
      </p:sp>
      <p:sp>
        <p:nvSpPr>
          <p:cNvPr id="14" name="Rectangle 13">
            <a:extLst>
              <a:ext uri="{FF2B5EF4-FFF2-40B4-BE49-F238E27FC236}">
                <a16:creationId xmlns:a16="http://schemas.microsoft.com/office/drawing/2014/main" id="{4B83D8C4-0B50-9798-4A46-DD92B536A79B}"/>
              </a:ext>
            </a:extLst>
          </p:cNvPr>
          <p:cNvSpPr/>
          <p:nvPr/>
        </p:nvSpPr>
        <p:spPr>
          <a:xfrm>
            <a:off x="738729" y="3136673"/>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 Rubric Name (reference)</a:t>
            </a:r>
          </a:p>
        </p:txBody>
      </p:sp>
      <p:sp>
        <p:nvSpPr>
          <p:cNvPr id="15" name="Rectangle 14">
            <a:extLst>
              <a:ext uri="{FF2B5EF4-FFF2-40B4-BE49-F238E27FC236}">
                <a16:creationId xmlns:a16="http://schemas.microsoft.com/office/drawing/2014/main" id="{D4E3EC98-AFE8-6DEB-A0A4-5786190CE8E2}"/>
              </a:ext>
            </a:extLst>
          </p:cNvPr>
          <p:cNvSpPr/>
          <p:nvPr/>
        </p:nvSpPr>
        <p:spPr>
          <a:xfrm>
            <a:off x="738729" y="3571350"/>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Press Add Criteria </a:t>
            </a:r>
          </a:p>
        </p:txBody>
      </p:sp>
      <p:sp>
        <p:nvSpPr>
          <p:cNvPr id="16" name="Rectangle 15">
            <a:extLst>
              <a:ext uri="{FF2B5EF4-FFF2-40B4-BE49-F238E27FC236}">
                <a16:creationId xmlns:a16="http://schemas.microsoft.com/office/drawing/2014/main" id="{EA797DF1-E591-7E7F-77DB-FF59AB334DA0}"/>
              </a:ext>
            </a:extLst>
          </p:cNvPr>
          <p:cNvSpPr/>
          <p:nvPr/>
        </p:nvSpPr>
        <p:spPr>
          <a:xfrm>
            <a:off x="738729" y="4006027"/>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Enter Criteria Details</a:t>
            </a:r>
          </a:p>
        </p:txBody>
      </p:sp>
      <p:sp>
        <p:nvSpPr>
          <p:cNvPr id="17" name="Rectangle 16">
            <a:extLst>
              <a:ext uri="{FF2B5EF4-FFF2-40B4-BE49-F238E27FC236}">
                <a16:creationId xmlns:a16="http://schemas.microsoft.com/office/drawing/2014/main" id="{693F3534-4122-5B1E-BA90-AC7222B180F6}"/>
              </a:ext>
            </a:extLst>
          </p:cNvPr>
          <p:cNvSpPr/>
          <p:nvPr/>
        </p:nvSpPr>
        <p:spPr>
          <a:xfrm>
            <a:off x="738729" y="4440704"/>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Press “Save Rubric”</a:t>
            </a:r>
          </a:p>
        </p:txBody>
      </p:sp>
      <p:sp>
        <p:nvSpPr>
          <p:cNvPr id="4" name="Rectangle 3">
            <a:extLst>
              <a:ext uri="{FF2B5EF4-FFF2-40B4-BE49-F238E27FC236}">
                <a16:creationId xmlns:a16="http://schemas.microsoft.com/office/drawing/2014/main" id="{85722143-3DE2-B216-B269-9E889AC8B94E}"/>
              </a:ext>
            </a:extLst>
          </p:cNvPr>
          <p:cNvSpPr/>
          <p:nvPr/>
        </p:nvSpPr>
        <p:spPr>
          <a:xfrm>
            <a:off x="738729" y="4875381"/>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Return to Individual or Bulk analysis </a:t>
            </a:r>
          </a:p>
        </p:txBody>
      </p:sp>
      <p:sp>
        <p:nvSpPr>
          <p:cNvPr id="6" name="Rectangle 5">
            <a:extLst>
              <a:ext uri="{FF2B5EF4-FFF2-40B4-BE49-F238E27FC236}">
                <a16:creationId xmlns:a16="http://schemas.microsoft.com/office/drawing/2014/main" id="{A37EBD10-93D8-3F15-F66B-5DCD72B5C804}"/>
              </a:ext>
            </a:extLst>
          </p:cNvPr>
          <p:cNvSpPr/>
          <p:nvPr/>
        </p:nvSpPr>
        <p:spPr>
          <a:xfrm>
            <a:off x="738729" y="5310058"/>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Repeat Step 1 – 5 </a:t>
            </a:r>
          </a:p>
        </p:txBody>
      </p:sp>
      <p:sp>
        <p:nvSpPr>
          <p:cNvPr id="7" name="Rectangle 6">
            <a:extLst>
              <a:ext uri="{FF2B5EF4-FFF2-40B4-BE49-F238E27FC236}">
                <a16:creationId xmlns:a16="http://schemas.microsoft.com/office/drawing/2014/main" id="{64671E3D-3DF4-1F33-B33E-AC5927C89CEB}"/>
              </a:ext>
            </a:extLst>
          </p:cNvPr>
          <p:cNvSpPr/>
          <p:nvPr/>
        </p:nvSpPr>
        <p:spPr>
          <a:xfrm>
            <a:off x="738729" y="5744735"/>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Rubric From “Assessment Rubric”</a:t>
            </a:r>
          </a:p>
        </p:txBody>
      </p:sp>
      <p:sp>
        <p:nvSpPr>
          <p:cNvPr id="8" name="Rectangle 7">
            <a:extLst>
              <a:ext uri="{FF2B5EF4-FFF2-40B4-BE49-F238E27FC236}">
                <a16:creationId xmlns:a16="http://schemas.microsoft.com/office/drawing/2014/main" id="{38F12C74-C86F-1C31-62E9-949B4C4B43A1}"/>
              </a:ext>
            </a:extLst>
          </p:cNvPr>
          <p:cNvSpPr/>
          <p:nvPr/>
        </p:nvSpPr>
        <p:spPr>
          <a:xfrm>
            <a:off x="738729" y="6179412"/>
            <a:ext cx="4389120" cy="355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Repeat the rest of the Steps </a:t>
            </a:r>
          </a:p>
        </p:txBody>
      </p:sp>
    </p:spTree>
    <p:extLst>
      <p:ext uri="{BB962C8B-B14F-4D97-AF65-F5344CB8AC3E}">
        <p14:creationId xmlns:p14="http://schemas.microsoft.com/office/powerpoint/2010/main" val="927600638"/>
      </p:ext>
    </p:extLst>
  </p:cSld>
  <p:clrMapOvr>
    <a:masterClrMapping/>
  </p:clrMapOvr>
  <mc:AlternateContent xmlns:mc="http://schemas.openxmlformats.org/markup-compatibility/2006" xmlns:p14="http://schemas.microsoft.com/office/powerpoint/2010/main">
    <mc:Choice Requires="p14">
      <p:transition spd="slow" p14:dur="2000" advTm="239864"/>
    </mc:Choice>
    <mc:Fallback xmlns="">
      <p:transition spd="slow" advTm="23986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33E32-F558-2B57-30A3-FF4FB9A7B289}"/>
              </a:ext>
            </a:extLst>
          </p:cNvPr>
          <p:cNvSpPr>
            <a:spLocks noGrp="1"/>
          </p:cNvSpPr>
          <p:nvPr>
            <p:ph type="title"/>
          </p:nvPr>
        </p:nvSpPr>
        <p:spPr>
          <a:xfrm>
            <a:off x="746760" y="1280691"/>
            <a:ext cx="5852160" cy="631933"/>
          </a:xfrm>
        </p:spPr>
        <p:txBody>
          <a:bodyPr anchor="t">
            <a:normAutofit/>
          </a:bodyPr>
          <a:lstStyle/>
          <a:p>
            <a:pPr>
              <a:lnSpc>
                <a:spcPct val="90000"/>
              </a:lnSpc>
            </a:pPr>
            <a:r>
              <a:rPr lang="en-AU" sz="3400" dirty="0"/>
              <a:t>Current Status of the Project </a:t>
            </a:r>
          </a:p>
        </p:txBody>
      </p:sp>
      <p:cxnSp>
        <p:nvCxnSpPr>
          <p:cNvPr id="15" name="Straight Connector 14">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32406D0E-DF14-A91E-2035-ADBF88B34CEA}"/>
              </a:ext>
            </a:extLst>
          </p:cNvPr>
          <p:cNvSpPr>
            <a:spLocks noGrp="1"/>
          </p:cNvSpPr>
          <p:nvPr>
            <p:ph idx="1"/>
          </p:nvPr>
        </p:nvSpPr>
        <p:spPr>
          <a:xfrm>
            <a:off x="640080" y="2162314"/>
            <a:ext cx="5852160" cy="3664685"/>
          </a:xfrm>
        </p:spPr>
        <p:txBody>
          <a:bodyPr>
            <a:normAutofit/>
          </a:bodyPr>
          <a:lstStyle/>
          <a:p>
            <a:pPr>
              <a:lnSpc>
                <a:spcPct val="110000"/>
              </a:lnSpc>
            </a:pPr>
            <a:r>
              <a:rPr lang="en-AU" sz="1900" dirty="0"/>
              <a:t>The UX interface is developed: teachers can navigate through tabs, upload work, and view AI-generated reports.</a:t>
            </a:r>
          </a:p>
          <a:p>
            <a:pPr>
              <a:lnSpc>
                <a:spcPct val="110000"/>
              </a:lnSpc>
            </a:pPr>
            <a:r>
              <a:rPr lang="en-AU" sz="1900" dirty="0"/>
              <a:t>The rubric management and grading system is working in-browser, storing rubrics and generating detailed, criteria-based feedback.</a:t>
            </a:r>
          </a:p>
          <a:p>
            <a:pPr>
              <a:lnSpc>
                <a:spcPct val="110000"/>
              </a:lnSpc>
            </a:pPr>
            <a:r>
              <a:rPr lang="en-AU" sz="1900" dirty="0"/>
              <a:t>The AI simulation works realistically but is not yet connected to a real AI backend. </a:t>
            </a:r>
          </a:p>
          <a:p>
            <a:pPr>
              <a:lnSpc>
                <a:spcPct val="110000"/>
              </a:lnSpc>
            </a:pPr>
            <a:r>
              <a:rPr lang="en-AU" sz="1900" dirty="0"/>
              <a:t>Integration wit real Education tools such as Compass are designed but not yet implemented.</a:t>
            </a:r>
          </a:p>
        </p:txBody>
      </p:sp>
      <p:pic>
        <p:nvPicPr>
          <p:cNvPr id="17" name="Picture 16" descr="Digital financial graph">
            <a:extLst>
              <a:ext uri="{FF2B5EF4-FFF2-40B4-BE49-F238E27FC236}">
                <a16:creationId xmlns:a16="http://schemas.microsoft.com/office/drawing/2014/main" id="{1029C57A-FF82-B12B-C329-40631F309FB7}"/>
              </a:ext>
            </a:extLst>
          </p:cNvPr>
          <p:cNvPicPr>
            <a:picLocks noChangeAspect="1"/>
          </p:cNvPicPr>
          <p:nvPr/>
        </p:nvPicPr>
        <p:blipFill>
          <a:blip r:embed="rId2"/>
          <a:srcRect l="37768" r="22482"/>
          <a:stretch>
            <a:fillRect/>
          </a:stretch>
        </p:blipFill>
        <p:spPr>
          <a:xfrm>
            <a:off x="7345680" y="10"/>
            <a:ext cx="4846320" cy="6857990"/>
          </a:xfrm>
          <a:prstGeom prst="rect">
            <a:avLst/>
          </a:prstGeom>
        </p:spPr>
      </p:pic>
    </p:spTree>
    <p:extLst>
      <p:ext uri="{BB962C8B-B14F-4D97-AF65-F5344CB8AC3E}">
        <p14:creationId xmlns:p14="http://schemas.microsoft.com/office/powerpoint/2010/main" val="734284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3B24A5-2C3B-0C66-ACB3-E9858F6DA0C1}"/>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40000" contrast="40000"/>
                    </a14:imgEffect>
                  </a14:imgLayer>
                </a14:imgProps>
              </a:ext>
            </a:extLst>
          </a:blip>
          <a:srcRect b="43750"/>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40251CE-ECDF-F39C-746F-E331DBD795DB}"/>
              </a:ext>
            </a:extLst>
          </p:cNvPr>
          <p:cNvSpPr>
            <a:spLocks noGrp="1"/>
          </p:cNvSpPr>
          <p:nvPr>
            <p:ph type="title"/>
          </p:nvPr>
        </p:nvSpPr>
        <p:spPr>
          <a:xfrm>
            <a:off x="138633" y="201562"/>
            <a:ext cx="9359327" cy="1097280"/>
          </a:xfrm>
        </p:spPr>
        <p:txBody>
          <a:bodyPr/>
          <a:lstStyle/>
          <a:p>
            <a:r>
              <a:rPr lang="en-AU" dirty="0">
                <a:solidFill>
                  <a:schemeClr val="bg1"/>
                </a:solidFill>
              </a:rPr>
              <a:t>Possible Future Direction of the Project </a:t>
            </a:r>
          </a:p>
        </p:txBody>
      </p:sp>
      <p:sp>
        <p:nvSpPr>
          <p:cNvPr id="3" name="Content Placeholder 2">
            <a:extLst>
              <a:ext uri="{FF2B5EF4-FFF2-40B4-BE49-F238E27FC236}">
                <a16:creationId xmlns:a16="http://schemas.microsoft.com/office/drawing/2014/main" id="{D0C6FA5C-E8CE-61A0-068F-42C72344DEB3}"/>
              </a:ext>
            </a:extLst>
          </p:cNvPr>
          <p:cNvSpPr>
            <a:spLocks noGrp="1"/>
          </p:cNvSpPr>
          <p:nvPr>
            <p:ph idx="1"/>
          </p:nvPr>
        </p:nvSpPr>
        <p:spPr>
          <a:xfrm>
            <a:off x="378871" y="1371599"/>
            <a:ext cx="7576410" cy="3566160"/>
          </a:xfrm>
        </p:spPr>
        <p:txBody>
          <a:bodyPr>
            <a:normAutofit fontScale="92500" lnSpcReduction="20000"/>
          </a:bodyPr>
          <a:lstStyle/>
          <a:p>
            <a:r>
              <a:rPr lang="en-AU" dirty="0">
                <a:solidFill>
                  <a:schemeClr val="bg1"/>
                </a:solidFill>
              </a:rPr>
              <a:t>Real AI integration with NLP models for authentic grading and feedback.</a:t>
            </a:r>
          </a:p>
          <a:p>
            <a:r>
              <a:rPr lang="en-AU" dirty="0">
                <a:solidFill>
                  <a:schemeClr val="bg1"/>
                </a:solidFill>
              </a:rPr>
              <a:t>Full Compass and LMS (Google Classroom, MS Teams) integration for seamless workflows.</a:t>
            </a:r>
          </a:p>
          <a:p>
            <a:r>
              <a:rPr lang="en-AU" dirty="0">
                <a:solidFill>
                  <a:schemeClr val="bg1"/>
                </a:solidFill>
              </a:rPr>
              <a:t>Data dashboards for principals to monitor class and school-wide performance, even further an average for Department of Education </a:t>
            </a:r>
          </a:p>
          <a:p>
            <a:r>
              <a:rPr lang="en-AU" dirty="0">
                <a:solidFill>
                  <a:schemeClr val="bg1"/>
                </a:solidFill>
              </a:rPr>
              <a:t>Predictive analytics to flag students at risk early and recommend targeted interventions.</a:t>
            </a:r>
          </a:p>
          <a:p>
            <a:r>
              <a:rPr lang="en-AU" dirty="0">
                <a:solidFill>
                  <a:schemeClr val="bg1"/>
                </a:solidFill>
              </a:rPr>
              <a:t>Option to send Feedback directly to parents and guardians past just to compass. </a:t>
            </a:r>
          </a:p>
        </p:txBody>
      </p:sp>
    </p:spTree>
    <p:extLst>
      <p:ext uri="{BB962C8B-B14F-4D97-AF65-F5344CB8AC3E}">
        <p14:creationId xmlns:p14="http://schemas.microsoft.com/office/powerpoint/2010/main" val="530579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1C19"/>
        </a:solidFill>
        <a:effectLst/>
      </p:bgPr>
    </p:bg>
    <p:spTree>
      <p:nvGrpSpPr>
        <p:cNvPr id="1" name=""/>
        <p:cNvGrpSpPr/>
        <p:nvPr/>
      </p:nvGrpSpPr>
      <p:grpSpPr>
        <a:xfrm>
          <a:off x="0" y="0"/>
          <a:ext cx="0" cy="0"/>
          <a:chOff x="0" y="0"/>
          <a:chExt cx="0" cy="0"/>
        </a:xfrm>
      </p:grpSpPr>
      <p:pic>
        <p:nvPicPr>
          <p:cNvPr id="3083" name="Picture 11" descr="Free Hand Note photo and picture">
            <a:extLst>
              <a:ext uri="{FF2B5EF4-FFF2-40B4-BE49-F238E27FC236}">
                <a16:creationId xmlns:a16="http://schemas.microsoft.com/office/drawing/2014/main" id="{1E068F80-5750-8DBD-D591-5D4BE0471DB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1719" b="99141" l="6146" r="90000">
                        <a14:foregroundMark x1="25729" y1="23281" x2="25729" y2="23281"/>
                        <a14:foregroundMark x1="30521" y1="23047" x2="30521" y2="23047"/>
                        <a14:foregroundMark x1="30417" y1="23359" x2="21979" y2="23750"/>
                        <a14:foregroundMark x1="28125" y1="24141" x2="36458" y2="25078"/>
                        <a14:foregroundMark x1="36458" y1="25078" x2="53125" y2="24609"/>
                        <a14:foregroundMark x1="61655" y1="22266" x2="63646" y2="21719"/>
                        <a14:foregroundMark x1="53125" y1="24609" x2="61655" y2="22266"/>
                        <a14:foregroundMark x1="63646" y1="21719" x2="77708" y2="23359"/>
                        <a14:foregroundMark x1="41250" y1="84141" x2="41250" y2="84141"/>
                        <a14:foregroundMark x1="43333" y1="84766" x2="38229" y2="86406"/>
                        <a14:foregroundMark x1="38958" y1="80781" x2="32083" y2="87031"/>
                        <a14:foregroundMark x1="32083" y1="87031" x2="23542" y2="95625"/>
                        <a14:foregroundMark x1="19167" y1="97500" x2="13646" y2="88516"/>
                        <a14:foregroundMark x1="13646" y1="88516" x2="13646" y2="88516"/>
                        <a14:foregroundMark x1="12083" y1="91797" x2="17708" y2="81641"/>
                        <a14:foregroundMark x1="9271" y1="92188" x2="6563" y2="98594"/>
                        <a14:foregroundMark x1="6563" y1="98594" x2="6146" y2="99141"/>
                        <a14:backgroundMark x1="64063" y1="22266" x2="64063" y2="22266"/>
                      </a14:backgroundRemoval>
                    </a14:imgEffect>
                  </a14:imgLayer>
                </a14:imgProps>
              </a:ext>
              <a:ext uri="{28A0092B-C50C-407E-A947-70E740481C1C}">
                <a14:useLocalDpi xmlns:a14="http://schemas.microsoft.com/office/drawing/2010/main" val="0"/>
              </a:ext>
            </a:extLst>
          </a:blip>
          <a:srcRect t="15088"/>
          <a:stretch>
            <a:fillRect/>
          </a:stretch>
        </p:blipFill>
        <p:spPr bwMode="auto">
          <a:xfrm>
            <a:off x="2194559" y="0"/>
            <a:ext cx="712216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AA8F35-B736-3376-D1C0-7F3D3A522A71}"/>
              </a:ext>
            </a:extLst>
          </p:cNvPr>
          <p:cNvSpPr>
            <a:spLocks noGrp="1"/>
          </p:cNvSpPr>
          <p:nvPr>
            <p:ph type="title"/>
          </p:nvPr>
        </p:nvSpPr>
        <p:spPr>
          <a:xfrm>
            <a:off x="4536438" y="935736"/>
            <a:ext cx="2438401" cy="1097280"/>
          </a:xfrm>
        </p:spPr>
        <p:txBody>
          <a:bodyPr>
            <a:normAutofit/>
          </a:bodyPr>
          <a:lstStyle/>
          <a:p>
            <a:r>
              <a:rPr lang="en-US" dirty="0"/>
              <a:t>Handover</a:t>
            </a:r>
            <a:endParaRPr lang="en-AU" dirty="0"/>
          </a:p>
        </p:txBody>
      </p:sp>
      <p:sp>
        <p:nvSpPr>
          <p:cNvPr id="3" name="Content Placeholder 2">
            <a:extLst>
              <a:ext uri="{FF2B5EF4-FFF2-40B4-BE49-F238E27FC236}">
                <a16:creationId xmlns:a16="http://schemas.microsoft.com/office/drawing/2014/main" id="{367F28BD-3A50-725E-1651-D8AB22362C1C}"/>
              </a:ext>
            </a:extLst>
          </p:cNvPr>
          <p:cNvSpPr>
            <a:spLocks noGrp="1"/>
          </p:cNvSpPr>
          <p:nvPr>
            <p:ph idx="1"/>
          </p:nvPr>
        </p:nvSpPr>
        <p:spPr>
          <a:xfrm>
            <a:off x="4004795" y="1667764"/>
            <a:ext cx="3794760" cy="3522472"/>
          </a:xfrm>
        </p:spPr>
        <p:txBody>
          <a:bodyPr>
            <a:normAutofit fontScale="70000" lnSpcReduction="20000"/>
          </a:bodyPr>
          <a:lstStyle/>
          <a:p>
            <a:pPr marL="0" indent="0">
              <a:buNone/>
            </a:pPr>
            <a:r>
              <a:rPr lang="en-US" b="1" dirty="0"/>
              <a:t>Our group has completed the research and working prototypes. Some of the Next steps for future teams could be:</a:t>
            </a:r>
            <a:endParaRPr lang="en-AU" b="1" dirty="0"/>
          </a:p>
          <a:p>
            <a:r>
              <a:rPr lang="en-AU" dirty="0"/>
              <a:t>Research the backend services that could connect the prototype to real AI models.</a:t>
            </a:r>
          </a:p>
          <a:p>
            <a:r>
              <a:rPr lang="en-AU" dirty="0"/>
              <a:t>Research secure data storage and role-based access controls.</a:t>
            </a:r>
          </a:p>
          <a:p>
            <a:r>
              <a:rPr lang="en-AU" dirty="0"/>
              <a:t>Implement Extra Features such as sending Grades to Supervisor </a:t>
            </a:r>
          </a:p>
          <a:p>
            <a:r>
              <a:rPr lang="en-AU" dirty="0"/>
              <a:t>Expand the rubric engine to support shared templates across schools.</a:t>
            </a:r>
          </a:p>
          <a:p>
            <a:r>
              <a:rPr lang="en-AU" dirty="0"/>
              <a:t>Conduct teacher pilot testing to gather usability and adoption feedback</a:t>
            </a:r>
          </a:p>
        </p:txBody>
      </p:sp>
    </p:spTree>
    <p:extLst>
      <p:ext uri="{BB962C8B-B14F-4D97-AF65-F5344CB8AC3E}">
        <p14:creationId xmlns:p14="http://schemas.microsoft.com/office/powerpoint/2010/main" val="730771328"/>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8254</TotalTime>
  <Words>707</Words>
  <Application>Microsoft Office PowerPoint</Application>
  <PresentationFormat>Widescreen</PresentationFormat>
  <Paragraphs>83</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Arial</vt:lpstr>
      <vt:lpstr>Grandview Display</vt:lpstr>
      <vt:lpstr>DashVTI</vt:lpstr>
      <vt:lpstr>Education and Edtech</vt:lpstr>
      <vt:lpstr>Problem Statement</vt:lpstr>
      <vt:lpstr>AI - Solution</vt:lpstr>
      <vt:lpstr>User Stories and Workflow Demo</vt:lpstr>
      <vt:lpstr>User Stories and Workflow Demo</vt:lpstr>
      <vt:lpstr>User Stories and Workflow Demo</vt:lpstr>
      <vt:lpstr>Current Status of the Project </vt:lpstr>
      <vt:lpstr>Possible Future Direction of the Project </vt:lpstr>
      <vt:lpstr>Handover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ARMIN HAMEDIAN</dc:creator>
  <cp:lastModifiedBy>ARMIN HAMEDIAN</cp:lastModifiedBy>
  <cp:revision>6</cp:revision>
  <dcterms:created xsi:type="dcterms:W3CDTF">2025-09-17T01:12:18Z</dcterms:created>
  <dcterms:modified xsi:type="dcterms:W3CDTF">2025-09-26T00:57:08Z</dcterms:modified>
</cp:coreProperties>
</file>